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8" r:id="rId37"/>
    <p:sldId id="299" r:id="rId38"/>
    <p:sldId id="301" r:id="rId39"/>
    <p:sldId id="300" r:id="rId40"/>
    <p:sldId id="293" r:id="rId41"/>
    <p:sldId id="294" r:id="rId42"/>
    <p:sldId id="295" r:id="rId43"/>
    <p:sldId id="296" r:id="rId44"/>
    <p:sldId id="332" r:id="rId45"/>
    <p:sldId id="302" r:id="rId46"/>
    <p:sldId id="304" r:id="rId47"/>
    <p:sldId id="306" r:id="rId48"/>
    <p:sldId id="307" r:id="rId49"/>
    <p:sldId id="309" r:id="rId50"/>
    <p:sldId id="303" r:id="rId51"/>
    <p:sldId id="331" r:id="rId52"/>
    <p:sldId id="324" r:id="rId53"/>
    <p:sldId id="320" r:id="rId54"/>
    <p:sldId id="321" r:id="rId55"/>
    <p:sldId id="323" r:id="rId56"/>
    <p:sldId id="319" r:id="rId57"/>
    <p:sldId id="328" r:id="rId58"/>
    <p:sldId id="325" r:id="rId59"/>
    <p:sldId id="326" r:id="rId60"/>
    <p:sldId id="327" r:id="rId61"/>
    <p:sldId id="316" r:id="rId62"/>
    <p:sldId id="312" r:id="rId63"/>
    <p:sldId id="317" r:id="rId64"/>
    <p:sldId id="310" r:id="rId65"/>
    <p:sldId id="329" r:id="rId66"/>
    <p:sldId id="330" r:id="rId67"/>
    <p:sldId id="311" r:id="rId68"/>
    <p:sldId id="314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1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9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845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8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04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9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90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6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6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2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4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3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1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2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https://www.cityofaltonil.com/media/images/policeseal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https://www.cityofaltonil.com/media/images/policeseal.pn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People v. Michael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Burgund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50833"/>
            <a:ext cx="11220994" cy="2193213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 Case Study (2011 – 2018)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Detective Sergeant Michael O’Neill, Alton Police Department</a:t>
            </a:r>
          </a:p>
          <a:p>
            <a:endParaRPr lang="en-US" sz="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First Assistant State’s Attorney Crystal Uhe, Madison County State’s Attorney’s Office </a:t>
            </a:r>
          </a:p>
        </p:txBody>
      </p:sp>
      <p:pic>
        <p:nvPicPr>
          <p:cNvPr id="1026" name="Picture 2" descr="https://www.cityofaltonil.com/media/images/policeseal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44" y="357855"/>
            <a:ext cx="1614956" cy="185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483" y="352696"/>
            <a:ext cx="1869520" cy="186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23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CONFRONT MICHAEL 2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March 30, 2011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Mary tells Melissa what M B had said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confirms to Melissa that Michael touched her (M B points to her mouth, sex organ, and buttocks)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and Mary separately confront Michael with the information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returns with weak denials and excuses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Children stay with Mary and Ken </a:t>
            </a:r>
            <a:r>
              <a:rPr lang="en-US" sz="2400" dirty="0" err="1">
                <a:latin typeface="Arial Black" panose="020B0A04020102020204" pitchFamily="34" charset="0"/>
              </a:rPr>
              <a:t>Buttry</a:t>
            </a:r>
            <a:r>
              <a:rPr lang="en-US" sz="2400" dirty="0">
                <a:latin typeface="Arial Black" panose="020B0A04020102020204" pitchFamily="34" charset="0"/>
              </a:rPr>
              <a:t> (family doesn’t know what to believe)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7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/>
          </a:bodyPr>
          <a:lstStyle/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1, 2011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Decision is made that Children need to be at their own home. 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goes to stay with Mary and Ken </a:t>
            </a:r>
            <a:r>
              <a:rPr lang="en-US" sz="2400" dirty="0" err="1">
                <a:latin typeface="Arial Black" panose="020B0A04020102020204" pitchFamily="34" charset="0"/>
              </a:rPr>
              <a:t>Buttry</a:t>
            </a: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3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1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ST/ 2ND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ADMISSION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2, 2011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Michael tells Mary and Ken that he had touched M B and K B inappropriately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“I would have told you the whole thing earlier but I knew I’d go to prison”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calls Melissa and admits to her several sexual acts.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begins to disclose more details to Melissa 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9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3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RD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3, 2011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Mary and Ken </a:t>
            </a:r>
            <a:r>
              <a:rPr lang="en-US" sz="2400" dirty="0" err="1">
                <a:latin typeface="Arial Black" panose="020B0A04020102020204" pitchFamily="34" charset="0"/>
              </a:rPr>
              <a:t>Buttry</a:t>
            </a:r>
            <a:r>
              <a:rPr lang="en-US" sz="2400" dirty="0">
                <a:latin typeface="Arial Black" panose="020B0A04020102020204" pitchFamily="34" charset="0"/>
              </a:rPr>
              <a:t> go to talk to the pastor Mark Church at River of Life Family Church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admits to Mark Church that he had molested M B and K B since they were 1yo on a weekly basis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Mark Church says they need to report to police or else he would have to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02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/>
          </a:bodyPr>
          <a:lstStyle/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Melissa now believes the allegations and thinking back she notices that both children had issues with waking up often at night, which she now feels was a symptom of the abuse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takes M B and K B to pediatrician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Both M B and K B have relatively normal exams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Based on Doctor and Pastor discussions, Mary picks up Michael at work and takes him to Alton PD to make report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9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GUY WALKS INTO A POLICE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Michael speaks to Alton PD desk officer at 2:30 PM and admits that he has digitally penetrated both M B and K B's sex organ and anus. 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admits that he placed his penis into M B's mouth.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admits these acts have been occurring for several years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62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Decision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Decision made to take Michael into custody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immediately contacted and CAC interviews scheduled for same day with M B and K B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CAC interviews occur before formal interview with Michael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37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CAC interview - M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 B says her “pee pee is bleeding” because her daddy touched it with a “froggy”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says daddy hit her causing her to fall down, and called her “dumb”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says her daddy touched her “butt” with a “marker”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52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CAC interview - M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 B says Michael put his “pee pee” in her mouth and her “butt”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says her daddy touched her with a “froggy” and touched her “pee pee” with a marker and it hurt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explains how she saw Michael touch K B's “pee pee”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explains a “deer” game and “froggy” game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Belief by observers that she was starting to get off topic and she was done with interview (3 years old)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55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CAC interview - K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K B unable to verbalize due to her age (2 years old)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0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GUY WALKS INTO A POLICE DEPARTMENT….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April 4, 2011</a:t>
            </a:r>
          </a:p>
        </p:txBody>
      </p:sp>
    </p:spTree>
    <p:extLst>
      <p:ext uri="{BB962C8B-B14F-4D97-AF65-F5344CB8AC3E}">
        <p14:creationId xmlns:p14="http://schemas.microsoft.com/office/powerpoint/2010/main" val="1804028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CAC interview –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959"/>
            <a:ext cx="8596668" cy="49083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Spoke to Melissa to get clarification of disclosures made during M B's CAC interview (informal interview)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reports M B recently discussed a “froggy game”, in which Michael put his penis into M B's mouth and his penis would be considered the frog. M B described how white stuff would come out. 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told Melissa that Michael stuck his finger in her sex organ and anus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was not aware of the “deer game”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did describe how Michael would knock her down and call her dumb</a:t>
            </a:r>
          </a:p>
        </p:txBody>
      </p:sp>
    </p:spTree>
    <p:extLst>
      <p:ext uri="{BB962C8B-B14F-4D97-AF65-F5344CB8AC3E}">
        <p14:creationId xmlns:p14="http://schemas.microsoft.com/office/powerpoint/2010/main" val="3659181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CAC interview –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Melissa talks about how she confronted Michael and he admitted to placing his penis into M B and K B's mouths and ejaculates.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explained to Melissa that the “</a:t>
            </a:r>
            <a:r>
              <a:rPr lang="en-US" sz="2400" dirty="0" err="1">
                <a:latin typeface="Arial Black" panose="020B0A04020102020204" pitchFamily="34" charset="0"/>
              </a:rPr>
              <a:t>froggy</a:t>
            </a:r>
            <a:r>
              <a:rPr lang="en-US" sz="2400" dirty="0">
                <a:latin typeface="Arial Black" panose="020B0A04020102020204" pitchFamily="34" charset="0"/>
              </a:rPr>
              <a:t> game” was a game he played with the girls to lead into sexual acts with them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49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4,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Michael in jail for 6 hours prior to interview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admits to beginning sexual acts with M B when she was 1 </a:t>
            </a:r>
            <a:r>
              <a:rPr lang="en-US" sz="2400" dirty="0" err="1">
                <a:latin typeface="Arial Black" panose="020B0A04020102020204" pitchFamily="34" charset="0"/>
              </a:rPr>
              <a:t>yo</a:t>
            </a:r>
            <a:r>
              <a:rPr lang="en-US" sz="2400" dirty="0">
                <a:latin typeface="Arial Black" panose="020B0A04020102020204" pitchFamily="34" charset="0"/>
              </a:rPr>
              <a:t> starting at Melissa’s parents house (2008) by touching her sex organ weekly, occasionally with penetration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10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4303"/>
            <a:ext cx="8596668" cy="526568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Michael admits to beginning sexual acts with K B when she was 1 </a:t>
            </a:r>
            <a:r>
              <a:rPr lang="en-US" sz="2400" dirty="0" err="1">
                <a:latin typeface="Arial Black" panose="020B0A04020102020204" pitchFamily="34" charset="0"/>
              </a:rPr>
              <a:t>yo</a:t>
            </a:r>
            <a:r>
              <a:rPr lang="en-US" sz="2400" dirty="0">
                <a:latin typeface="Arial Black" panose="020B0A04020102020204" pitchFamily="34" charset="0"/>
              </a:rPr>
              <a:t> starting at their apartment (2010) by touching her sex organ weekly, occasionally with penetration (talks about a </a:t>
            </a:r>
            <a:r>
              <a:rPr lang="en-US" sz="2400" dirty="0" err="1">
                <a:latin typeface="Arial Black" panose="020B0A04020102020204" pitchFamily="34" charset="0"/>
              </a:rPr>
              <a:t>boppy</a:t>
            </a:r>
            <a:r>
              <a:rPr lang="en-US" sz="2400" dirty="0">
                <a:latin typeface="Arial Black" panose="020B0A04020102020204" pitchFamily="34" charset="0"/>
              </a:rPr>
              <a:t> pillow)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continues with M B.  Now begins penetrating their anus with his fingers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continues these acts with both after moving into their house on Aberdeen. Typically in their bedrooms or upstairs loft, while Melissa was gone from residence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During these acts, Michael would tell them he loved them 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90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Michael’s actions progress with both and become more involved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has both girls touch his penis or place their hands on his penis, while moving their hands up and down, sometimes causing him to ejaculate  “</a:t>
            </a:r>
            <a:r>
              <a:rPr lang="en-US" sz="2400" dirty="0" err="1">
                <a:latin typeface="Arial Black" panose="020B0A04020102020204" pitchFamily="34" charset="0"/>
              </a:rPr>
              <a:t>froggy</a:t>
            </a:r>
            <a:r>
              <a:rPr lang="en-US" sz="2400" dirty="0">
                <a:latin typeface="Arial Black" panose="020B0A04020102020204" pitchFamily="34" charset="0"/>
              </a:rPr>
              <a:t> game”</a:t>
            </a:r>
          </a:p>
        </p:txBody>
      </p:sp>
    </p:spTree>
    <p:extLst>
      <p:ext uri="{BB962C8B-B14F-4D97-AF65-F5344CB8AC3E}">
        <p14:creationId xmlns:p14="http://schemas.microsoft.com/office/powerpoint/2010/main" val="64552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Michael begins placing his penis in their mouths “taste his penis”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Sometimes ejaculating into M B's mouth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Masturbates in front of both girls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42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would rub his penis on the outside of the sex organs, never “penetrating”, just liked the “feeling” of their sex organ on his penis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31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FEAR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“Deer game”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explains he would pounce on M B (usually no clothing)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Hits M B with pillow and tells her she is “dumb and stupid”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agrees that this is to put fear in M B possibly to deter her from telling anyone</a:t>
            </a:r>
          </a:p>
        </p:txBody>
      </p:sp>
    </p:spTree>
    <p:extLst>
      <p:ext uri="{BB962C8B-B14F-4D97-AF65-F5344CB8AC3E}">
        <p14:creationId xmlns:p14="http://schemas.microsoft.com/office/powerpoint/2010/main" val="459298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DON’T TELL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Michael tells them he loves them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tells them not to tell anyone or he would be in big trouble, possibly go to jail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says “I put the fear in them”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mentions “brainwashing” the girls</a:t>
            </a:r>
          </a:p>
        </p:txBody>
      </p:sp>
    </p:spTree>
    <p:extLst>
      <p:ext uri="{BB962C8B-B14F-4D97-AF65-F5344CB8AC3E}">
        <p14:creationId xmlns:p14="http://schemas.microsoft.com/office/powerpoint/2010/main" val="1410834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OPPORTUNITY</a:t>
            </a:r>
          </a:p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Acts mostly occurred when Melissa was gone from the residence (running errands, “girls night out”)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Sometimes even while Melissa was asleep in the same house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FAMILY LIVING THE DREAM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FATHER - MICHAEL BURGUND 28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MOTHER – MELISSA BURGUND 29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DAUGHTER – M B 3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DAUGHTER – K B 2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46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 lnSpcReduction="10000"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acknowledges the acts probably would not have stopped without intervention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admits that he knew M B was developing the ability to verbalize more, so he would have had to stop with her soon, but would have continued with K B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knew M B was starting to disclose (Mary), but figured he could continue to deny.   (credibility)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25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Michael’s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TRUTHFULNESS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During interview, Michael corrected me at times, especially about number of times (sometimes gave larger numbers)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Open ended questions to limit suggestibility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68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Follow up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793"/>
            <a:ext cx="8596668" cy="53182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5, 2011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Formal interviews with Melissa and Mary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expresses interest in talking with Michael for “closure”, Michael agrees in meeting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and Michael meet in audio video recorded room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crying, “</a:t>
            </a:r>
            <a:r>
              <a:rPr lang="en-US" sz="2400" dirty="0" err="1">
                <a:latin typeface="Arial Black" panose="020B0A04020102020204" pitchFamily="34" charset="0"/>
              </a:rPr>
              <a:t>Im</a:t>
            </a:r>
            <a:r>
              <a:rPr lang="en-US" sz="2400" dirty="0">
                <a:latin typeface="Arial Black" panose="020B0A04020102020204" pitchFamily="34" charset="0"/>
              </a:rPr>
              <a:t> so sorry”,  “I put you in this position”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is genuinely sad about the whole situation – doesn’t want to lose Michael.  Future is unknown for everyone</a:t>
            </a:r>
          </a:p>
        </p:txBody>
      </p:sp>
    </p:spTree>
    <p:extLst>
      <p:ext uri="{BB962C8B-B14F-4D97-AF65-F5344CB8AC3E}">
        <p14:creationId xmlns:p14="http://schemas.microsoft.com/office/powerpoint/2010/main" val="2248318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FORMAL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April 5, 2011</a:t>
            </a:r>
          </a:p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Michael charged in Madison County Circuit Court with six counts of Predatory Criminal Sexual Assault involving both children (No bond) 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39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Follow up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Investigation continues…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Search warrant obtained for cellular phones and computers belonging to Michael (nothing illegal found)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Formal interview with Pastor Mark Church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Handwritten note from Michael to Melissa dated 04/02/11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Formal interview with uncle Mark </a:t>
            </a:r>
            <a:r>
              <a:rPr lang="en-US" sz="2400" dirty="0" err="1">
                <a:latin typeface="Arial Black" panose="020B0A04020102020204" pitchFamily="34" charset="0"/>
              </a:rPr>
              <a:t>Burgund</a:t>
            </a: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88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9605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WITH ALL THAT EVIDENCE, WHAT CAN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05654"/>
            <a:ext cx="8596668" cy="3184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Centro Luce Nascente; il blog del fluido vitale: L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79" y="3422904"/>
            <a:ext cx="2469931" cy="23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46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PRE – TRIAL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115-10 Motion Hearing 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Granted after hearing and over defense objection</a:t>
            </a: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Statements by M B to Mary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Buttry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Statements by M B to Melissa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Burgund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endParaRPr lang="en-US" sz="1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Statements by M B to Kim Mangiaracino, Forensic Interviewer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40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PRE – TRIAL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115-7.3 Motion (Other Bad Acts/Crimes Evidence) 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 Granted without objection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115-16 Motion (Spousal Privilege) 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 Granted without objection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60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PRE – TRIAL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Motion to Bar Defense from calling an Expert in area of “False Confessions” 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	Granted over defense objection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2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PRE – TRIAL 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Other Motions In </a:t>
            </a:r>
            <a:r>
              <a:rPr lang="en-US" sz="2800" dirty="0" err="1">
                <a:latin typeface="Arial Black" panose="020B0A04020102020204" pitchFamily="34" charset="0"/>
              </a:rPr>
              <a:t>Limine</a:t>
            </a:r>
            <a:r>
              <a:rPr lang="en-US" sz="2800" dirty="0">
                <a:latin typeface="Arial Black" panose="020B0A04020102020204" pitchFamily="34" charset="0"/>
              </a:rPr>
              <a:t> Filed By the State</a:t>
            </a:r>
          </a:p>
          <a:p>
            <a:pPr marL="0" indent="0">
              <a:buNone/>
            </a:pPr>
            <a:endParaRPr lang="en-US" sz="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  <a:sym typeface="Wingdings" panose="05000000000000000000" pitchFamily="2" charset="2"/>
              </a:rPr>
              <a:t>Evidence of Circumstances Surrounding Mary </a:t>
            </a:r>
            <a:r>
              <a:rPr lang="en-US" sz="2200" dirty="0" err="1">
                <a:latin typeface="Arial Black" panose="020B0A04020102020204" pitchFamily="34" charset="0"/>
                <a:sym typeface="Wingdings" panose="05000000000000000000" pitchFamily="2" charset="2"/>
              </a:rPr>
              <a:t>Buttry’s</a:t>
            </a:r>
            <a:r>
              <a:rPr lang="en-US" sz="2200" dirty="0">
                <a:latin typeface="Arial Black" panose="020B0A04020102020204" pitchFamily="34" charset="0"/>
                <a:sym typeface="Wingdings" panose="05000000000000000000" pitchFamily="2" charset="2"/>
              </a:rPr>
              <a:t> Divorce  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	Granted over defense objection</a:t>
            </a:r>
          </a:p>
          <a:p>
            <a:pPr marL="457200" lvl="1" indent="0">
              <a:buNone/>
            </a:pPr>
            <a:endParaRPr lang="en-US" sz="22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  <a:sym typeface="Wingdings" panose="05000000000000000000" pitchFamily="2" charset="2"/>
              </a:rPr>
              <a:t>Evidence that Melissa had “brainwashed” a previous boyfriend  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	Granted over defense objection</a:t>
            </a:r>
          </a:p>
          <a:p>
            <a:pPr lvl="1"/>
            <a:endParaRPr lang="en-US" sz="22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5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Married 5 years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Regularly attend River of Life Church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Michael works full time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Well thought of in community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First lived at Melissa’s parents house 2007-2009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Rented their own apartment 2009 - 2010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Bought their first home 2010 (Aberdeen St)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20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has plead not guilty (facing Life Sentence if found guilty of Predatory Criminal Sexual Assault against both M B and K B)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Completely denies performing any inappropriate acts with the children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Claims he was “brainwashed” into confessing to the detailed horrific acts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501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876"/>
            <a:ext cx="8596668" cy="5244662"/>
          </a:xfrm>
        </p:spPr>
        <p:txBody>
          <a:bodyPr>
            <a:normAutofit fontScale="85000" lnSpcReduction="20000"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Trial December 2012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</a:t>
            </a:r>
            <a:r>
              <a:rPr lang="en-US" sz="2400" dirty="0" err="1">
                <a:latin typeface="Arial Black" panose="020B0A04020102020204" pitchFamily="34" charset="0"/>
              </a:rPr>
              <a:t>Burgund</a:t>
            </a:r>
            <a:r>
              <a:rPr lang="en-US" sz="2400" dirty="0">
                <a:latin typeface="Arial Black" panose="020B0A04020102020204" pitchFamily="34" charset="0"/>
              </a:rPr>
              <a:t> now 5 </a:t>
            </a:r>
            <a:r>
              <a:rPr lang="en-US" sz="2400" dirty="0" err="1">
                <a:latin typeface="Arial Black" panose="020B0A04020102020204" pitchFamily="34" charset="0"/>
              </a:rPr>
              <a:t>yo</a:t>
            </a:r>
            <a:r>
              <a:rPr lang="en-US" sz="2400" dirty="0">
                <a:latin typeface="Arial Black" panose="020B0A04020102020204" pitchFamily="34" charset="0"/>
              </a:rPr>
              <a:t> takes the stand and talks about sexual abuse that occurred to her and her sister, K B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Defense claims the children and Michael were “brainwashed” into talking about the sexual acts that never occurred. 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Defense claims that Melissa and Mary possess the power of discernment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Defense paints the picture that Melissa was manipulative and unfaithful, therefore she concocted this whole plan in order to remove Michael from her life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85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Michael’s support from his parents, family and people from his parent’s church grows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The small few make a lot of noise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Melissa finds herself in the position of a defendant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495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The case is given to the Jury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Deliberation that should have been 15 minutes turned into 6 ½ hours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Jury returns a verdict of Guilty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Michael later sentenced to Life in prison (mandatory – 2 victims)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38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09751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IS OVER, MICHAEL GOES TO PRISON FOR LIFE,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 B, K B, AND MELISSA CAN PUT THEIR LIVES BACK TOGETHER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THE NIGHTMARE ENDS….OR DOES IT?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540468"/>
            <a:ext cx="8596668" cy="18498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935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The conviction is appealed to the 5</a:t>
            </a:r>
            <a:r>
              <a:rPr lang="en-US" sz="2400" baseline="30000" dirty="0">
                <a:latin typeface="Arial Black" panose="020B0A04020102020204" pitchFamily="34" charset="0"/>
              </a:rPr>
              <a:t>th</a:t>
            </a:r>
            <a:r>
              <a:rPr lang="en-US" sz="2400" dirty="0">
                <a:latin typeface="Arial Black" panose="020B0A04020102020204" pitchFamily="34" charset="0"/>
              </a:rPr>
              <a:t> District Court of Appeals in 2013.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Decision is rendered November 22, 2016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409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115-10 Motion Hearing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Upheld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Confession  Court finds no wrong doing by law enforcement 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Prosecutor/Defense Attorney  No errors identified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….BUT….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094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Motion to Bar Defense from calling an Expert in area of “False Confessions” 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 Overturned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Evidence of Circumstances Surrounding Mary </a:t>
            </a:r>
            <a:r>
              <a:rPr lang="en-US" sz="2400" dirty="0" err="1">
                <a:latin typeface="Arial Black" panose="020B0A04020102020204" pitchFamily="34" charset="0"/>
                <a:sym typeface="Wingdings" panose="05000000000000000000" pitchFamily="2" charset="2"/>
              </a:rPr>
              <a:t>Buttry’s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 Divorce  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Overturned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Evidence that Melissa had “brainwashed” a previous boyfriend  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Overturned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539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Motion to Bar Defense from calling an Expert in area of “False Confessions” </a:t>
            </a:r>
            <a:r>
              <a:rPr lang="en-US" sz="2400" dirty="0">
                <a:latin typeface="Arial Black" panose="020B0A0402010202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 Overturned</a:t>
            </a:r>
          </a:p>
          <a:p>
            <a:pPr marL="0" indent="0">
              <a:buNone/>
            </a:pPr>
            <a:endParaRPr lang="en-US" sz="700" dirty="0">
              <a:solidFill>
                <a:srgbClr val="FF00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Court found that the confession to Det. O’Neill was by all appearances voluntary</a:t>
            </a:r>
          </a:p>
          <a:p>
            <a:pPr marL="457200" lvl="1" indent="0">
              <a:buNone/>
            </a:pPr>
            <a:endParaRPr lang="en-US" sz="7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Agrees that experts in false confessions are not allowed in the State of Illinois</a:t>
            </a:r>
          </a:p>
          <a:p>
            <a:pPr marL="457200" lvl="1" indent="0">
              <a:buNone/>
            </a:pPr>
            <a:endParaRPr lang="en-US" sz="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BUT…. This is a case of alleged implementation of false  memories by Mary and Melissa prior to giving a voluntary confession to Det. O’Neill…..</a:t>
            </a:r>
          </a:p>
          <a:p>
            <a:pPr marL="457200" lvl="1" indent="0">
              <a:buNone/>
            </a:pPr>
            <a:endParaRPr lang="en-US" sz="600" dirty="0">
              <a:solidFill>
                <a:srgbClr val="FF000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….and that is beyond the understanding of ordinary jurors and therefore an expert in that area is warranted….</a:t>
            </a:r>
            <a:endParaRPr lang="en-US" sz="2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5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Retrial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Consequences </a:t>
            </a: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It’s now 2017. M B is now 9 years old…. 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Michael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Burgund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asks for and is granted a bond motion. Posts $100,000 cash and is now released from custody on August 1, 2017</a:t>
            </a: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Other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Michael’s parents: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Donna and Steve </a:t>
            </a:r>
            <a:r>
              <a:rPr lang="en-US" sz="2400" dirty="0" err="1">
                <a:latin typeface="Arial Black" panose="020B0A04020102020204" pitchFamily="34" charset="0"/>
              </a:rPr>
              <a:t>Burgund</a:t>
            </a: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Melissa’s parents:</a:t>
            </a: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Mary and Ken </a:t>
            </a:r>
            <a:r>
              <a:rPr lang="en-US" sz="2400" dirty="0" err="1">
                <a:latin typeface="Arial Black" panose="020B0A04020102020204" pitchFamily="34" charset="0"/>
              </a:rPr>
              <a:t>Buttry</a:t>
            </a: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39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Preparation for Trial #2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Contacted Jurors from Trial #1</a:t>
            </a:r>
          </a:p>
          <a:p>
            <a:pPr lvl="2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Based on this we changed the order of witnesses</a:t>
            </a:r>
          </a:p>
          <a:p>
            <a:pPr lvl="2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Incorporated Courtroom Technology</a:t>
            </a:r>
          </a:p>
          <a:p>
            <a:pPr lvl="1"/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Read and digested every transcript in every proceeding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Prepared for Expert Witnesses</a:t>
            </a: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040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1"/>
            <a:ext cx="10778792" cy="51559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Preparation for Expert Testimony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Do your Homework</a:t>
            </a:r>
          </a:p>
          <a:p>
            <a:pPr lvl="2"/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Contacted NDAA and researched experts in available databases</a:t>
            </a: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Attempt to Contact all Defense Experts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Discuss/Review their Qualifications</a:t>
            </a: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Find out what material they reviewed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Know and fully understand their findings and how they arrived at them</a:t>
            </a: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What was their compensation…ALL of it….</a:t>
            </a: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pPr lvl="1"/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/>
            <a:endParaRPr lang="en-US" sz="1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905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May 2018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Arial Black" panose="020B0A04020102020204" pitchFamily="34" charset="0"/>
              </a:rPr>
              <a:t>After multiple continuances by Defendant, trial commences….</a:t>
            </a:r>
            <a:endParaRPr lang="en-US" sz="20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17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1"/>
            <a:ext cx="10778792" cy="51559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Defense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False Confessions</a:t>
            </a:r>
            <a:endParaRPr lang="en-US" sz="800" dirty="0">
              <a:latin typeface="Arial Black" panose="020B0A04020102020204" pitchFamily="34" charset="0"/>
            </a:endParaRPr>
          </a:p>
          <a:p>
            <a:pPr lvl="2"/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Dr. Richard Leo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Qualifications: PhD is Jurisprudence and Social Policy (research NOT clinical)</a:t>
            </a:r>
          </a:p>
          <a:p>
            <a:pPr lvl="4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Expert in false confessions/police interrogations (347 false confessions)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Agrees confession was voluntary. Can’t say if it’s actually false.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Did NOT review all the materials or talk to witnesses (who decides?)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Financial compensation: $15,000 (Half up front/Other half if he testifies)</a:t>
            </a: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/>
            <a:endParaRPr lang="en-US" sz="1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706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1"/>
            <a:ext cx="10778792" cy="51559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Defense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False Confessions</a:t>
            </a:r>
            <a:endParaRPr lang="en-US" sz="800" dirty="0">
              <a:latin typeface="Arial Black" panose="020B0A04020102020204" pitchFamily="34" charset="0"/>
            </a:endParaRPr>
          </a:p>
          <a:p>
            <a:pPr lvl="2"/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Dr. Richard Leo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Findings:</a:t>
            </a:r>
          </a:p>
          <a:p>
            <a:pPr lvl="4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Most false confessions are brought on by coercive police techniques. None here.</a:t>
            </a:r>
          </a:p>
          <a:p>
            <a:pPr lvl="4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BUT…Mary and Melissa’s questioning was police like….</a:t>
            </a:r>
          </a:p>
          <a:p>
            <a:pPr lvl="5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Have seen a non police coerced false confession only 3 times in 347</a:t>
            </a:r>
          </a:p>
          <a:p>
            <a:pPr lvl="4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How many voluntary confessions has he seen given to police after a memory is falsely implanted…….</a:t>
            </a: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/>
            <a:endParaRPr lang="en-US" sz="1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263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1"/>
            <a:ext cx="10778792" cy="51559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Defense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False Confessions</a:t>
            </a:r>
            <a:endParaRPr lang="en-US" sz="800" dirty="0">
              <a:latin typeface="Arial Black" panose="020B0A04020102020204" pitchFamily="34" charset="0"/>
            </a:endParaRPr>
          </a:p>
          <a:p>
            <a:pPr lvl="2"/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Dr. Richard Leo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Findings:</a:t>
            </a:r>
          </a:p>
          <a:p>
            <a:pPr lvl="4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How many voluntary confessions has he seen given to police after a memory is falsely implanted…….</a:t>
            </a:r>
          </a:p>
          <a:p>
            <a:pPr marL="1828800" lvl="4" indent="0">
              <a:spcAft>
                <a:spcPts val="600"/>
              </a:spcAft>
              <a:buNone/>
            </a:pPr>
            <a:r>
              <a:rPr lang="en-US" sz="7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			</a:t>
            </a:r>
            <a:r>
              <a:rPr lang="en-US" sz="7200" u="sng" dirty="0">
                <a:solidFill>
                  <a:schemeClr val="tx1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ZERO</a:t>
            </a: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>
              <a:spcAft>
                <a:spcPts val="600"/>
              </a:spcAft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3"/>
            <a:endParaRPr lang="en-US" sz="1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376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1"/>
            <a:ext cx="10778792" cy="51559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Defense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False Confessions</a:t>
            </a:r>
            <a:endParaRPr lang="en-US" sz="800" dirty="0">
              <a:latin typeface="Arial Black" panose="020B0A04020102020204" pitchFamily="34" charset="0"/>
            </a:endParaRPr>
          </a:p>
          <a:p>
            <a:pPr lvl="2"/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Dr. Ronald Huff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Qualifications: PhD is Sociology</a:t>
            </a:r>
          </a:p>
          <a:p>
            <a:pPr lvl="4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Expert in “wrongful convictions” NOT false confessions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Agrees confession was voluntary. Can’t say if it’s actually false.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Biggest factor lending toward Michael’s confession being false is  because there’s no physical evidence of child abuse (!?!?!?!?!?!) 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Did NOT review all the materials or talk to witnesses (who decides?)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Financial compensation: $10,000</a:t>
            </a:r>
          </a:p>
          <a:p>
            <a:pPr lvl="3"/>
            <a:endParaRPr lang="en-US" sz="1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586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1"/>
            <a:ext cx="10778792" cy="51559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Defense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False Confessions</a:t>
            </a:r>
            <a:endParaRPr lang="en-US" sz="800" dirty="0">
              <a:latin typeface="Arial Black" panose="020B0A04020102020204" pitchFamily="34" charset="0"/>
            </a:endParaRPr>
          </a:p>
          <a:p>
            <a:pPr lvl="2"/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Dr. Daniel Cuneo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Qualifications: Doctor in Clinical Psychology </a:t>
            </a:r>
          </a:p>
          <a:p>
            <a:pPr lvl="4"/>
            <a:r>
              <a:rPr lang="en-US" sz="1800" dirty="0">
                <a:latin typeface="Arial Black" panose="020B0A04020102020204" pitchFamily="34" charset="0"/>
                <a:sym typeface="Wingdings" panose="05000000000000000000" pitchFamily="2" charset="2"/>
              </a:rPr>
              <a:t>Only Doctor that has actually met with Michael….</a:t>
            </a:r>
          </a:p>
          <a:p>
            <a:pPr lvl="4"/>
            <a:r>
              <a:rPr lang="en-US" sz="1800" dirty="0">
                <a:latin typeface="Arial Black" panose="020B0A04020102020204" pitchFamily="34" charset="0"/>
                <a:sym typeface="Wingdings" panose="05000000000000000000" pitchFamily="2" charset="2"/>
              </a:rPr>
              <a:t>…but has not reviewed or talked to anyone else…</a:t>
            </a: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294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88" y="0"/>
            <a:ext cx="87502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652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88" y="0"/>
            <a:ext cx="8750224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2337"/>
            <a:ext cx="12192000" cy="2609358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3132944"/>
            <a:ext cx="4482059" cy="464695"/>
          </a:xfrm>
          <a:prstGeom prst="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9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THE STORY BEGINS: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FIRST DISCLOSURE</a:t>
            </a:r>
          </a:p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Around 2009 M B points to her sex organ and says ”dada” to Melissa’s mom Mary (“</a:t>
            </a:r>
            <a:r>
              <a:rPr lang="en-US" sz="2400" dirty="0" err="1">
                <a:latin typeface="Arial Black" panose="020B0A04020102020204" pitchFamily="34" charset="0"/>
              </a:rPr>
              <a:t>mumga</a:t>
            </a:r>
            <a:r>
              <a:rPr lang="en-US" sz="2400" dirty="0">
                <a:latin typeface="Arial Black" panose="020B0A04020102020204" pitchFamily="34" charset="0"/>
              </a:rPr>
              <a:t>”)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Mary mentions this to Melissa and Michael – both deny anything going on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336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88" y="0"/>
            <a:ext cx="8750224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3430"/>
            <a:ext cx="12192000" cy="4071142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379095" y="3612630"/>
            <a:ext cx="10358203" cy="2998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9095" y="4017364"/>
            <a:ext cx="2353456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37285" y="1843790"/>
            <a:ext cx="2548328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57935" y="1843790"/>
            <a:ext cx="2335967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79095" y="2848131"/>
            <a:ext cx="10358203" cy="2998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9095" y="3252866"/>
            <a:ext cx="3852472" cy="1499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3825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10047272" cy="526042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Defense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Child Abuse</a:t>
            </a:r>
          </a:p>
          <a:p>
            <a:pPr lvl="2"/>
            <a:r>
              <a:rPr lang="en-US" sz="2200" dirty="0">
                <a:solidFill>
                  <a:srgbClr val="002060"/>
                </a:solidFill>
                <a:latin typeface="Arial Black" panose="020B0A04020102020204" pitchFamily="34" charset="0"/>
              </a:rPr>
              <a:t>Dr. Kamala London</a:t>
            </a:r>
            <a:endParaRPr lang="en-US" sz="1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3">
              <a:spcAft>
                <a:spcPts val="600"/>
              </a:spcAft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Qualifications (or lack thereof)</a:t>
            </a:r>
          </a:p>
          <a:p>
            <a:pPr lvl="4">
              <a:spcAft>
                <a:spcPts val="600"/>
              </a:spcAft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Practice area is research NOT medicine or psychiatry</a:t>
            </a:r>
          </a:p>
          <a:p>
            <a:pPr lvl="4">
              <a:spcAft>
                <a:spcPts val="600"/>
              </a:spcAft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NEVER provided therapy or treatment in a clinical setting</a:t>
            </a:r>
          </a:p>
          <a:p>
            <a:pPr lvl="4">
              <a:spcAft>
                <a:spcPts val="600"/>
              </a:spcAft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NEVER conducted a forensic interview</a:t>
            </a:r>
          </a:p>
          <a:p>
            <a:pPr lvl="3">
              <a:spcAft>
                <a:spcPts val="600"/>
              </a:spcAft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Did NOT review all the materials or talk to witnesses (including the actual child victims)</a:t>
            </a:r>
          </a:p>
          <a:p>
            <a:pPr lvl="3">
              <a:spcAft>
                <a:spcPts val="600"/>
              </a:spcAft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Financial compensation: $12,000</a:t>
            </a:r>
          </a:p>
          <a:p>
            <a:pPr lvl="3"/>
            <a:endParaRPr lang="en-US" sz="18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000" dirty="0"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236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State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400" dirty="0">
                <a:latin typeface="Arial Black" panose="020B0A04020102020204" pitchFamily="34" charset="0"/>
              </a:rPr>
              <a:t>Child Abuse</a:t>
            </a:r>
          </a:p>
          <a:p>
            <a:pPr marL="457200" lvl="1" indent="0">
              <a:buNone/>
            </a:pPr>
            <a:endParaRPr lang="en-US" sz="1000" dirty="0">
              <a:latin typeface="Arial Black" panose="020B0A04020102020204" pitchFamily="34" charset="0"/>
            </a:endParaRPr>
          </a:p>
          <a:p>
            <a:pPr lvl="2"/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Forensic Interviewer: 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Qualify your CAC forensic Interviewer to testify as an Expert </a:t>
            </a:r>
          </a:p>
          <a:p>
            <a:pPr marL="914400" lvl="2" indent="0">
              <a:buNone/>
            </a:pPr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2"/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Child Abuse Counselors: Reach out to your CAC to engage practicing counselors in the area of child abuse</a:t>
            </a: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725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Expert Testimony: State Experts </a:t>
            </a:r>
          </a:p>
          <a:p>
            <a:pPr lvl="1"/>
            <a:endParaRPr lang="en-US" sz="800" dirty="0">
              <a:latin typeface="Arial Black" panose="020B0A04020102020204" pitchFamily="34" charset="0"/>
            </a:endParaRPr>
          </a:p>
          <a:p>
            <a:pPr lvl="1"/>
            <a:r>
              <a:rPr lang="en-US" sz="2400" dirty="0">
                <a:latin typeface="Arial Black" panose="020B0A04020102020204" pitchFamily="34" charset="0"/>
              </a:rPr>
              <a:t>Medical</a:t>
            </a:r>
          </a:p>
          <a:p>
            <a:pPr marL="457200" lvl="1" indent="0">
              <a:buNone/>
            </a:pPr>
            <a:endParaRPr lang="en-US" sz="1000" dirty="0">
              <a:latin typeface="Arial Black" panose="020B0A04020102020204" pitchFamily="34" charset="0"/>
            </a:endParaRPr>
          </a:p>
          <a:p>
            <a:pPr lvl="2"/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M B and K B's Pediatrician </a:t>
            </a:r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sz="2400" dirty="0">
              <a:solidFill>
                <a:srgbClr val="0070C0"/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pPr lvl="2"/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Dr. Timothy </a:t>
            </a: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Kutz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: An Expert in Child Abuse from Cardinal </a:t>
            </a: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Glennon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 Hospital, St. Louis, MO</a:t>
            </a: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44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TRIAL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Closing Arguments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Incorporating your forensic interview into closing arguments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Creating visual aids to assist in proving your case</a:t>
            </a:r>
          </a:p>
          <a:p>
            <a:pPr marL="457200" lvl="1" indent="0">
              <a:buNone/>
            </a:pPr>
            <a:endParaRPr lang="en-US" sz="2200" dirty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558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42" y="419725"/>
            <a:ext cx="12125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PEOPLE THE DEFENDANT CONFESSED TO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1567" y="5323895"/>
            <a:ext cx="53514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10. Donna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Burgund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1257300" lvl="2" indent="-34290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34715" y="1682773"/>
            <a:ext cx="5386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Melissa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Burgund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34715" y="2578841"/>
            <a:ext cx="56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2. Mary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Buttry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34715" y="3474909"/>
            <a:ext cx="6100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3. Pastor Mark Church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34715" y="4378261"/>
            <a:ext cx="56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4. Ken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Buttry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34715" y="5323895"/>
            <a:ext cx="56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5. Clint Albright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1567" y="1678174"/>
            <a:ext cx="56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6. Zach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Buttry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1567" y="2601924"/>
            <a:ext cx="6720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7. Off. Michael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Beaber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1567" y="3412203"/>
            <a:ext cx="6870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8. Det. Michael O’Neill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1567" y="4378261"/>
            <a:ext cx="56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9. Mark </a:t>
            </a: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Burgund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1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SENTENCING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August 1, 2018 Michael </a:t>
            </a:r>
            <a:r>
              <a:rPr lang="en-US" sz="3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Burgund</a:t>
            </a: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 is again Sentenced to Imprisonment for a Life Sentence</a:t>
            </a: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872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SENTENCING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9271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Victim Impact Statements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Restitution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$82,000 of bond money was awarded to M B and K B </a:t>
            </a:r>
            <a:r>
              <a:rPr lang="en-US" sz="2800" dirty="0" err="1">
                <a:solidFill>
                  <a:srgbClr val="0070C0"/>
                </a:solidFill>
                <a:latin typeface="Arial Black" panose="020B0A04020102020204" pitchFamily="34" charset="0"/>
              </a:rPr>
              <a:t>Burgund</a:t>
            </a:r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 for a lifetime of counseling</a:t>
            </a:r>
          </a:p>
          <a:p>
            <a:pPr marL="457200" lvl="1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lvl="1"/>
            <a:endParaRPr lang="en-US" sz="22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946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816" y="2216337"/>
            <a:ext cx="6278396" cy="470263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Contact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601"/>
            <a:ext cx="10437223" cy="3557446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Detective Sergeant Michael O’Neill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Alton Police Department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oneill@altonpolice.com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(618)463-3505</a:t>
            </a:r>
          </a:p>
          <a:p>
            <a:pPr algn="ctr"/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en-US" sz="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First Assistant State’s Attorney Crystal Uhe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Madison County State’s Attorney’s Office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cluhe@co.madison.il.us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(618)692-6280</a:t>
            </a:r>
          </a:p>
        </p:txBody>
      </p:sp>
      <p:pic>
        <p:nvPicPr>
          <p:cNvPr id="1026" name="Picture 2" descr="https://www.cityofaltonil.com/media/images/policeseal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44" y="357855"/>
            <a:ext cx="1614956" cy="185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483" y="352696"/>
            <a:ext cx="1869520" cy="186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3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SECOND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3"/>
            <a:ext cx="8596668" cy="4319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2-3 MONTHS PRIOR TO REPORT</a:t>
            </a:r>
          </a:p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modeling princess gown in front of family and Mary notices how Michael was looking at M B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later tells Mary “Its all my fault”  “I will never see my family again”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7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SECOND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740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2-3 MONTHS PRIOR TO REPORT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Mary talks to M B about good and bad touches – M B denies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then tells Mary, Michael touched her and points all over her body including sex organ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Mary tells M B if he ever touches her there again to tell him she told her (Mary)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3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9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THIRD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572"/>
            <a:ext cx="8596668" cy="4351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Shortly after, M B tells Mary her dad is sorry and he will never do it again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M B says he told her not tell anyone or he would be in big trouble</a:t>
            </a: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591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647</TotalTime>
  <Words>2933</Words>
  <Application>Microsoft Macintosh PowerPoint</Application>
  <PresentationFormat>Widescreen</PresentationFormat>
  <Paragraphs>612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3" baseType="lpstr">
      <vt:lpstr>Arial</vt:lpstr>
      <vt:lpstr>Arial Black</vt:lpstr>
      <vt:lpstr>Trebuchet MS</vt:lpstr>
      <vt:lpstr>Wingdings 3</vt:lpstr>
      <vt:lpstr>Facet</vt:lpstr>
      <vt:lpstr>People v. Michael Burgund </vt:lpstr>
      <vt:lpstr>GUY WALKS INTO A POLICE DEPARTMENT….</vt:lpstr>
      <vt:lpstr>FAMILY LIVING THE DREAM</vt:lpstr>
      <vt:lpstr>Life</vt:lpstr>
      <vt:lpstr>Other Family</vt:lpstr>
      <vt:lpstr>THE STORY BEGINS:</vt:lpstr>
      <vt:lpstr>SECOND DISCLOSURE</vt:lpstr>
      <vt:lpstr>SECOND DISCLOSURE</vt:lpstr>
      <vt:lpstr>THIRD DISCLOSURE</vt:lpstr>
      <vt:lpstr>CONFRONT MICHAEL 2nd time</vt:lpstr>
      <vt:lpstr>PowerPoint Presentation</vt:lpstr>
      <vt:lpstr>MICHAEL’S 1ST/ 2ND ADMISSION </vt:lpstr>
      <vt:lpstr>MICHAEL’S 3RD ADMISSION</vt:lpstr>
      <vt:lpstr>PowerPoint Presentation</vt:lpstr>
      <vt:lpstr>GUY WALKS INTO A POLICE DEPARTMENT</vt:lpstr>
      <vt:lpstr>Decision time</vt:lpstr>
      <vt:lpstr>CAC interview - M B</vt:lpstr>
      <vt:lpstr>CAC interview - M B</vt:lpstr>
      <vt:lpstr>CAC interview - K B</vt:lpstr>
      <vt:lpstr>CAC interview – follow up</vt:lpstr>
      <vt:lpstr>CAC interview – follow up</vt:lpstr>
      <vt:lpstr>Michael’s interview</vt:lpstr>
      <vt:lpstr>Michael’s interview</vt:lpstr>
      <vt:lpstr>Michael’s interview</vt:lpstr>
      <vt:lpstr>Michael’s interview</vt:lpstr>
      <vt:lpstr>Michael’s interview</vt:lpstr>
      <vt:lpstr>Michael’s interview</vt:lpstr>
      <vt:lpstr>Michael’s interview</vt:lpstr>
      <vt:lpstr>Michael’s interview</vt:lpstr>
      <vt:lpstr>Michael’s interview</vt:lpstr>
      <vt:lpstr>Michael’s interview</vt:lpstr>
      <vt:lpstr>Follow up investigation</vt:lpstr>
      <vt:lpstr>FORMAL CHARGES</vt:lpstr>
      <vt:lpstr>Follow up investigation</vt:lpstr>
      <vt:lpstr>WITH ALL THAT EVIDENCE, WHAT CAN GO WRONG?</vt:lpstr>
      <vt:lpstr>PRE – TRIAL MOTIONS</vt:lpstr>
      <vt:lpstr>PRE – TRIAL MOTIONS</vt:lpstr>
      <vt:lpstr>PRE – TRIAL MOTIONS</vt:lpstr>
      <vt:lpstr>PRE – TRIAL MOTIONS</vt:lpstr>
      <vt:lpstr>TRIAL</vt:lpstr>
      <vt:lpstr>TRIAL</vt:lpstr>
      <vt:lpstr>TRIAL</vt:lpstr>
      <vt:lpstr>TRIAL</vt:lpstr>
      <vt:lpstr>TRIAL IS OVER, MICHAEL GOES TO PRISON FOR LIFE,   M B, K B, AND MELISSA CAN PUT THEIR LIVES BACK TOGETHER  THE NIGHTMARE ENDS….OR DOES IT?  </vt:lpstr>
      <vt:lpstr>APPEAL</vt:lpstr>
      <vt:lpstr>APPEAL</vt:lpstr>
      <vt:lpstr>APPEAL</vt:lpstr>
      <vt:lpstr>APPEAL</vt:lpstr>
      <vt:lpstr>Retrial</vt:lpstr>
      <vt:lpstr>TRIAL #2</vt:lpstr>
      <vt:lpstr>TRIAL #2</vt:lpstr>
      <vt:lpstr>TRIAL #2</vt:lpstr>
      <vt:lpstr>TRIAL #2</vt:lpstr>
      <vt:lpstr>TRIAL #2</vt:lpstr>
      <vt:lpstr>TRIAL #2</vt:lpstr>
      <vt:lpstr>TRIAL #2</vt:lpstr>
      <vt:lpstr>TRIAL #2</vt:lpstr>
      <vt:lpstr>PowerPoint Presentation</vt:lpstr>
      <vt:lpstr>PowerPoint Presentation</vt:lpstr>
      <vt:lpstr>PowerPoint Presentation</vt:lpstr>
      <vt:lpstr>TRIAL #2</vt:lpstr>
      <vt:lpstr>TRIAL #2</vt:lpstr>
      <vt:lpstr>TRIAL #2</vt:lpstr>
      <vt:lpstr>TRIAL #2</vt:lpstr>
      <vt:lpstr>PowerPoint Presentation</vt:lpstr>
      <vt:lpstr>SENTENCING</vt:lpstr>
      <vt:lpstr>SENTENCING</vt:lpstr>
      <vt:lpstr>Contact Information</vt:lpstr>
    </vt:vector>
  </TitlesOfParts>
  <Company>City of Alton,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Burgund case</dc:title>
  <dc:creator>Sgt. Michael O'Neill</dc:creator>
  <cp:lastModifiedBy>Microsoft Office User</cp:lastModifiedBy>
  <cp:revision>65</cp:revision>
  <dcterms:created xsi:type="dcterms:W3CDTF">2019-02-12T21:45:45Z</dcterms:created>
  <dcterms:modified xsi:type="dcterms:W3CDTF">2019-02-28T16:16:18Z</dcterms:modified>
</cp:coreProperties>
</file>